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364FB-D34F-4038-B929-C09A2A580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4E383F-7D52-40F1-8B7D-9EEF341F4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40F87B-88F4-446D-B0DC-28785512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AE3365-4C5D-4858-8576-1E04E1BC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A99B3-5184-49BD-8E85-89786FBC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7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ACC48-E5CA-48A6-B99F-B86AA716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28651E-AADD-4B38-B914-4A00111B9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4D6F8-58C1-4B75-BF3A-F86CFA3D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B3A9D-F78F-40E1-A768-82F61660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138211-4E7D-4E1D-B3C7-23E5577F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90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B55AC9-E89F-4649-BC10-ACBDE240A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0A139D-DA6B-4D7F-AF39-C2F42B458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9DE00-EEC3-4A15-86EB-E952A362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569536-7171-4D8B-B652-194BACF9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3A6FE-A098-4C33-A451-89843F8D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5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F3BB8-63DF-4C68-AE4B-5E0CD4CE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A3BFB-43D4-408F-8FAF-99A19EE94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F8F14-56CF-46F3-B17D-817B40FF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1CECBC-F4DA-48FB-8E79-48BD0E59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81717-49A2-4C4E-9380-72D3D89B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7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37EA9-98F5-4795-A3AF-DF8637F5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F430-27EA-4546-97A7-329C48153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E41B1-C978-4F18-AC58-2945B02A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BEE85-2DE2-45C4-99F7-3095D7E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8B990B-26C1-40E0-96CF-ECF7B3B0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1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7BFDB-6EBB-4409-9B3F-BA84138C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26EAD1-89D4-47D5-B56C-B6821CEB2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B3D413-D699-49E6-ACFA-3204F3584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34A6B2-0641-41A8-A60D-D49DB3FD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E13BF2-8F2C-4F3E-897B-69081959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B5A691-EA3B-484D-A3E3-DB2E80C5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64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AAA0-80A4-4562-BFA6-F0A05644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03E4A2-CC26-480E-BABF-C0772DE69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99A08F-F4DC-4801-A852-4C1E9B960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F81F11-368F-4F77-8A4D-2CFCC89EB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DF3D5F-6D8A-4ACC-92EF-6A593EBC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13ADCD-97EA-4187-B7AB-09658304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007D3A-AF2C-4913-86BF-A9B6B2BF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BF47CD-E1FC-4AE2-A191-859ACDD8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59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B8E6F-6DF7-4258-AC95-5A07097D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173C7D-18FA-48D4-898F-11E97D9F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741C99-A32E-47DD-870D-9803F885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D53D26-B7D3-49BF-BAAC-5B675D56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38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8C9E52-0CAB-49B0-BC05-DC23A88D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9DCC07-70C4-4942-846E-D6226BCB1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51A9D3-E86C-4FBF-AE9F-35A6C1C6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9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6752B-B104-4372-A4C8-75814AA6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72639-6F7C-4F29-86BF-ED9E712A5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5B6A79-E86E-47CD-9DF0-2844C8CDA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7D02DD-63D9-41FB-B141-DBA29514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42404B-B752-4DDD-BB3A-EA082A9F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68DF7A-F97D-4DB2-9D2F-5BE5E38D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9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B78C7-A3A8-4018-9D65-2696C508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048E88-DDFA-4D58-8E6F-1150B257B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49CB7D-2EC8-4274-B2DC-2BFDB0616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B99EDE-6FB1-4E91-94F7-04BE2E13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68DE4C-4D38-48C7-9B29-BBD5198A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0BE91F-D381-4D30-A651-5843F4AE4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00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1EEE2-17B0-4210-AC15-FD7D381DB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2DFC8-5A5D-45BA-A143-83F93D2BB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51DF69-9D60-4C41-9699-A23812450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D8587-1FDF-4C08-A08E-B7FC3C3BC2D2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19ADF-1259-4221-BBA5-3E02602E7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41BFB5-8525-41A1-A449-495BBBB0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2B2EA-F7D3-4629-A74C-E03A08899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3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17" Type="http://schemas.openxmlformats.org/officeDocument/2006/relationships/image" Target="../media/image22.jp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F7A38C-31DD-45FC-B6C9-8773991D0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8D62C-136B-44C9-8A2F-F20A96B33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735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Публичный годовой отчёт </a:t>
            </a:r>
            <a:b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</a:b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МРО «Православная старообрядческая община» во имя </a:t>
            </a:r>
            <a:r>
              <a:rPr lang="ru-RU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Рожества</a:t>
            </a: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 Богородицы </a:t>
            </a:r>
            <a:b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</a:b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г. Новосибирска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 </a:t>
            </a: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за 2023 г.</a:t>
            </a:r>
            <a:endParaRPr lang="ru-RU" sz="4000" dirty="0">
              <a:latin typeface="Constantia" panose="02030602050306030303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A94F5C-A7C0-40B6-B253-00BF634F9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7358"/>
            <a:ext cx="9144000" cy="1655762"/>
          </a:xfrm>
        </p:spPr>
        <p:txBody>
          <a:bodyPr/>
          <a:lstStyle/>
          <a:p>
            <a:r>
              <a:rPr lang="ru-RU" dirty="0"/>
              <a:t>630123 г. Новосибирск ул. </a:t>
            </a:r>
            <a:r>
              <a:rPr lang="ru-RU" dirty="0" err="1"/>
              <a:t>Байдукова</a:t>
            </a:r>
            <a:r>
              <a:rPr lang="ru-RU" dirty="0"/>
              <a:t>, д. 1</a:t>
            </a:r>
          </a:p>
          <a:p>
            <a:r>
              <a:rPr lang="ru-RU" dirty="0"/>
              <a:t>Тел. (383)2430623, (383)2430624</a:t>
            </a:r>
          </a:p>
          <a:p>
            <a:r>
              <a:rPr lang="en-US" dirty="0"/>
              <a:t>nimbsib@gmail.com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48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8C62E27F-1896-44B5-8B64-35F761EB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3497F-1108-46A7-A6E4-4BC14C99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Наша команда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7A6629-CE80-4692-BADD-4BFDFD107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58" y="1963553"/>
            <a:ext cx="2608847" cy="1739231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4DA57C9-66C0-4012-A370-AFC5E66F7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58" y="4120098"/>
            <a:ext cx="2608847" cy="1739231"/>
          </a:xfr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8FEA85-EF5F-49CF-9CD6-0DC9C7AD12F9}"/>
              </a:ext>
            </a:extLst>
          </p:cNvPr>
          <p:cNvSpPr/>
          <p:nvPr/>
        </p:nvSpPr>
        <p:spPr>
          <a:xfrm>
            <a:off x="2278560" y="2510002"/>
            <a:ext cx="4769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Председатель общины – </a:t>
            </a:r>
          </a:p>
          <a:p>
            <a:r>
              <a:rPr lang="ru-RU" dirty="0"/>
              <a:t>протоиерей Михаил Валентинович Задворнов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1D988D-59F9-4BE5-9B05-E1A48FE4A8FB}"/>
              </a:ext>
            </a:extLst>
          </p:cNvPr>
          <p:cNvSpPr/>
          <p:nvPr/>
        </p:nvSpPr>
        <p:spPr>
          <a:xfrm>
            <a:off x="2278560" y="4666547"/>
            <a:ext cx="3514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Второй священник – </a:t>
            </a:r>
          </a:p>
          <a:p>
            <a:r>
              <a:rPr lang="ru-RU" dirty="0"/>
              <a:t>иерей Сергей Валерьевич Рожков</a:t>
            </a:r>
          </a:p>
        </p:txBody>
      </p:sp>
    </p:spTree>
    <p:extLst>
      <p:ext uri="{BB962C8B-B14F-4D97-AF65-F5344CB8AC3E}">
        <p14:creationId xmlns:p14="http://schemas.microsoft.com/office/powerpoint/2010/main" val="2216488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F6A343BA-31A2-4CF9-A37B-3E53EC598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D30062A-6715-46EB-A3B0-9698DD975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14" y="1690688"/>
            <a:ext cx="2008831" cy="200883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F27F70-FFEA-4020-9354-E248CC71B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11" y="1690689"/>
            <a:ext cx="2008830" cy="20088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1401C7-C97C-482B-87C8-E5EE056D6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84" y="1690688"/>
            <a:ext cx="2008831" cy="2008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374B19-B5C4-4899-A8E8-F8698EE00069}"/>
              </a:ext>
            </a:extLst>
          </p:cNvPr>
          <p:cNvSpPr txBox="1"/>
          <p:nvPr/>
        </p:nvSpPr>
        <p:spPr>
          <a:xfrm>
            <a:off x="1046782" y="3989679"/>
            <a:ext cx="28662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Емельянов </a:t>
            </a:r>
          </a:p>
          <a:p>
            <a:pPr algn="ctr"/>
            <a:r>
              <a:rPr lang="ru-RU" dirty="0"/>
              <a:t>Александр Николаевич,</a:t>
            </a:r>
          </a:p>
          <a:p>
            <a:pPr algn="ctr"/>
            <a:r>
              <a:rPr lang="ru-RU" dirty="0"/>
              <a:t>заместитель председателя,</a:t>
            </a:r>
          </a:p>
          <a:p>
            <a:pPr algn="ctr"/>
            <a:r>
              <a:rPr lang="ru-RU" dirty="0"/>
              <a:t>руководитель социально-</a:t>
            </a:r>
          </a:p>
          <a:p>
            <a:pPr algn="ctr"/>
            <a:r>
              <a:rPr lang="ru-RU" dirty="0"/>
              <a:t>значимых проектов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323C36-EB7E-447B-A949-25A74881541B}"/>
              </a:ext>
            </a:extLst>
          </p:cNvPr>
          <p:cNvSpPr txBox="1"/>
          <p:nvPr/>
        </p:nvSpPr>
        <p:spPr>
          <a:xfrm>
            <a:off x="5198707" y="3989679"/>
            <a:ext cx="2064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Капустина</a:t>
            </a:r>
          </a:p>
          <a:p>
            <a:pPr algn="ctr"/>
            <a:r>
              <a:rPr lang="ru-RU" dirty="0"/>
              <a:t>Зинаида Петровна,</a:t>
            </a:r>
          </a:p>
          <a:p>
            <a:pPr algn="ctr"/>
            <a:r>
              <a:rPr lang="ru-RU" dirty="0"/>
              <a:t>бухгалтер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4B4C79-DFA0-421B-A287-34771CEC3628}"/>
              </a:ext>
            </a:extLst>
          </p:cNvPr>
          <p:cNvSpPr txBox="1"/>
          <p:nvPr/>
        </p:nvSpPr>
        <p:spPr>
          <a:xfrm>
            <a:off x="8804753" y="3966982"/>
            <a:ext cx="2576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Емельянова</a:t>
            </a:r>
          </a:p>
          <a:p>
            <a:pPr algn="ctr"/>
            <a:r>
              <a:rPr lang="ru-RU" dirty="0"/>
              <a:t>Валентина Михайловна,</a:t>
            </a:r>
          </a:p>
          <a:p>
            <a:pPr algn="ctr"/>
            <a:r>
              <a:rPr lang="ru-RU" dirty="0"/>
              <a:t>администратор</a:t>
            </a:r>
          </a:p>
          <a:p>
            <a:pPr algn="ctr"/>
            <a:r>
              <a:rPr lang="ru-RU" dirty="0"/>
              <a:t>хозяйственного корпуса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D0AE9B-48BB-47D0-A9A7-37F67B932E72}"/>
              </a:ext>
            </a:extLst>
          </p:cNvPr>
          <p:cNvSpPr/>
          <p:nvPr/>
        </p:nvSpPr>
        <p:spPr>
          <a:xfrm>
            <a:off x="838200" y="603995"/>
            <a:ext cx="48766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C000">
                    <a:lumMod val="50000"/>
                  </a:srgbClr>
                </a:solidFill>
                <a:latin typeface="Arial Black" panose="020B0A04020102020204" pitchFamily="34" charset="0"/>
                <a:ea typeface="+mj-ea"/>
                <a:cs typeface="+mj-cs"/>
              </a:rPr>
              <a:t>Наша команда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661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83440074-D2B3-4517-BE35-96812D000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B5652D2-264B-4D88-9047-E9B5AA32B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773"/>
            <a:ext cx="1568437" cy="884598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C5FC69-8945-426B-BEFB-576B25957E03}"/>
              </a:ext>
            </a:extLst>
          </p:cNvPr>
          <p:cNvSpPr/>
          <p:nvPr/>
        </p:nvSpPr>
        <p:spPr>
          <a:xfrm>
            <a:off x="838200" y="503210"/>
            <a:ext cx="52389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>
                <a:solidFill>
                  <a:srgbClr val="FFC000">
                    <a:lumMod val="50000"/>
                  </a:srgbClr>
                </a:solidFill>
                <a:latin typeface="Arial Black" panose="020B0A04020102020204" pitchFamily="34" charset="0"/>
              </a:rPr>
              <a:t>Наши партнёры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55CFCF-30E8-48E1-839E-301100598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10" y="1828773"/>
            <a:ext cx="968543" cy="9685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2C6B01-51F6-480B-8BA0-6D3309B62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7" y="1819036"/>
            <a:ext cx="1905000" cy="9620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0F5318-2DBB-458F-9D88-3A8EF96B1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41" y="1828773"/>
            <a:ext cx="968543" cy="9685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5354E6-9D27-4AC6-A510-EA1B333DD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34" y="3598578"/>
            <a:ext cx="1451463" cy="7058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45706D-8A4B-47BC-B42B-ADC2AA61A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93" y="4980798"/>
            <a:ext cx="1905000" cy="7026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63C142-2799-4B43-8233-57C71455E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23" y="3541545"/>
            <a:ext cx="661417" cy="8199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5817D0-89A0-44AC-A04C-D790753D2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53" y="3562879"/>
            <a:ext cx="1247675" cy="8312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953C827-9AD6-4A0B-94E1-1AD9DB432D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199" y="4999851"/>
            <a:ext cx="1976493" cy="6836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23DD804-7884-4A5A-BB0D-47306E39B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57" y="1832031"/>
            <a:ext cx="829746" cy="9620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B2A86EA-9355-4FB4-AAC3-5EA2FF38E4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39" y="1828773"/>
            <a:ext cx="1636836" cy="83126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E4DB86-53C0-49BF-82DA-786E3F2FA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90" y="3617994"/>
            <a:ext cx="2473485" cy="71600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150D542-2811-4DBD-A3F0-BEF74E2920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12" y="4717300"/>
            <a:ext cx="976779" cy="96616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4E25F43-9583-423E-87AA-DDD35C54BB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10" y="4845500"/>
            <a:ext cx="1090307" cy="83796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939383-D0CF-42D3-98DD-11A36923B49B}"/>
              </a:ext>
            </a:extLst>
          </p:cNvPr>
          <p:cNvSpPr txBox="1"/>
          <p:nvPr/>
        </p:nvSpPr>
        <p:spPr>
          <a:xfrm>
            <a:off x="2562446" y="2845973"/>
            <a:ext cx="1626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/>
              <a:t>Новосибирский областной центр</a:t>
            </a:r>
          </a:p>
          <a:p>
            <a:pPr algn="ctr"/>
            <a:r>
              <a:rPr lang="ru-RU" sz="800" dirty="0"/>
              <a:t>Фольклора и этнографии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68F714-33EB-4E00-A041-DCD43FE3DB46}"/>
              </a:ext>
            </a:extLst>
          </p:cNvPr>
          <p:cNvSpPr txBox="1"/>
          <p:nvPr/>
        </p:nvSpPr>
        <p:spPr>
          <a:xfrm>
            <a:off x="6608005" y="2829677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/>
              <a:t>Новокузнецкий</a:t>
            </a:r>
          </a:p>
          <a:p>
            <a:pPr algn="ctr"/>
            <a:r>
              <a:rPr lang="ru-RU" sz="800" dirty="0"/>
              <a:t>Художественный музей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790865-975C-4F22-994F-054D1BBAE7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44" y="3590984"/>
            <a:ext cx="1992558" cy="7970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11B1B-9472-424C-8FBB-093406A617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47" y="602819"/>
            <a:ext cx="780468" cy="7648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07E4C7-803D-46E4-896C-D312D286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0217" y="727969"/>
            <a:ext cx="504438" cy="6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0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E79F21-F1C6-49E8-8F45-2CC6DA6E6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55EAC-EE27-44C8-8275-4C22AFB3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Миссия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4979FF-5EF6-49A5-A0E2-60309E24C962}"/>
              </a:ext>
            </a:extLst>
          </p:cNvPr>
          <p:cNvSpPr/>
          <p:nvPr/>
        </p:nvSpPr>
        <p:spPr>
          <a:xfrm>
            <a:off x="1080826" y="2055812"/>
            <a:ext cx="10026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Община объединяет православных христиан-старообрядцев в целях совместного исповедания и распространения веры. </a:t>
            </a:r>
          </a:p>
          <a:p>
            <a:r>
              <a:rPr lang="ru-RU" dirty="0"/>
              <a:t>Община действует в соответствии с Конституцией Российской Федерации, общепризнанными нормами международного права, Федеральным законом «О свободе совести и о религиозных объединениях» и другими действующими нормативными актами Российской Федерации и Новосибирской области.</a:t>
            </a:r>
          </a:p>
          <a:p>
            <a:r>
              <a:rPr lang="ru-RU" dirty="0"/>
              <a:t>Вероисповедание Общины - Православие. Основами вероучения Общины являются Священное Писание (канонические книги Ветхого и Нового Заветов) и Священное Предание.</a:t>
            </a:r>
          </a:p>
          <a:p>
            <a:r>
              <a:rPr lang="ru-RU" dirty="0"/>
              <a:t>Община активно популяризирует древнерусскую духовную культуру, являющуюся базисом всей великой русской культуры – в словесности, изобразительном искусстве, музыке.</a:t>
            </a:r>
          </a:p>
          <a:p>
            <a:r>
              <a:rPr lang="ru-RU" dirty="0"/>
              <a:t>Сохранение исторического духовного наследия – одна из главных миссий общины как социально-ориентированной некоммерческой организации.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46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8EAE2E16-D78F-4F35-82F0-7BFBFF65F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1DDDA-4D57-4A1E-9DB2-0E2A666F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Цели и задачи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986C30-7715-4029-BEC5-1D875D8A9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совместное исповедание и распространение Православной христианской веры.</a:t>
            </a:r>
          </a:p>
          <a:p>
            <a:r>
              <a:rPr lang="ru-RU" dirty="0"/>
              <a:t>поддержание и укрепление догматического и духовного единства и братского общения всех православных христиан-старообрядцев</a:t>
            </a:r>
          </a:p>
          <a:p>
            <a:r>
              <a:rPr lang="ru-RU" dirty="0"/>
              <a:t>обучение и воспитание верующих в чистоте православного вероучения и православной христианской нравственности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82775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C245F49E-E310-4FBE-A63F-0BD8C4996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84D82-822E-4231-9154-7D4DAFBE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Структура управления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60509-6385-40B6-87AD-D67BB8C3B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Община состоит из членов Общины и Председателя - православных христиан-старообрядцев, поддерживающих цели и задачи Общины, признающих и исполняющих гражданский Устав.</a:t>
            </a:r>
          </a:p>
          <a:p>
            <a:r>
              <a:rPr lang="ru-RU" dirty="0"/>
              <a:t>Руководящими органами Общины являются Общее собрание Общины, Церковный совет и Председатель.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Информация о руководителе</a:t>
            </a:r>
          </a:p>
          <a:p>
            <a:pPr marL="0" indent="0">
              <a:buNone/>
            </a:pPr>
            <a:r>
              <a:rPr lang="ru-RU" dirty="0"/>
              <a:t>Председатель – Задворнов Михаил Валентинович.</a:t>
            </a:r>
          </a:p>
          <a:p>
            <a:pPr marL="0" indent="0">
              <a:buNone/>
            </a:pPr>
            <a:r>
              <a:rPr lang="ru-RU" dirty="0"/>
              <a:t>+79134534806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85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9940839-3030-4687-9361-1012D09F0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3564A-39B5-491D-B48E-08293B0F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Деятельность за 2023 год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7C597-E174-4513-8F1A-F5AA02152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Помимо уставных богослужений в течение года, в общине проводились различные общественные и массовые мероприятия:</a:t>
            </a:r>
          </a:p>
          <a:p>
            <a:r>
              <a:rPr lang="ru-RU" dirty="0"/>
              <a:t>Работа трёх возрастных групп детской воскресной школы</a:t>
            </a:r>
          </a:p>
          <a:p>
            <a:r>
              <a:rPr lang="ru-RU" dirty="0"/>
              <a:t>Работа «Музея истории старообрядчества Сибири». Работа выставок: «Сказка о русской игрушке», «Старообрядчество Новосибирска» («Музей на набережной»).</a:t>
            </a:r>
          </a:p>
          <a:p>
            <a:r>
              <a:rPr lang="ru-RU" dirty="0"/>
              <a:t>Выпуск выставочного каталога «Неизвестное старообрядчество.</a:t>
            </a:r>
          </a:p>
          <a:p>
            <a:r>
              <a:rPr lang="ru-RU" dirty="0"/>
              <a:t>Проведение мероприятий «Открытый лекторий».</a:t>
            </a:r>
          </a:p>
          <a:p>
            <a:r>
              <a:rPr lang="ru-RU" dirty="0"/>
              <a:t>Проведение детского рождественского праздника.</a:t>
            </a:r>
          </a:p>
          <a:p>
            <a:r>
              <a:rPr lang="ru-RU" dirty="0"/>
              <a:t>Три поездки с гуманитарной и духовной миссией в зону проведения Специальной военной операции.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725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8A6B01F-9B57-47EF-8711-167A4B6E9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0E3A0-B0FD-4165-B6CB-1C2187BF4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Деятельность за 2023 год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59F31F-739E-4D4E-B4AD-5D83D2CC9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Проведение детского рождественского праздника.</a:t>
            </a:r>
          </a:p>
          <a:p>
            <a:r>
              <a:rPr lang="ru-RU" dirty="0"/>
              <a:t>Проведение молодёжного праздника «Красная горка – 2023»</a:t>
            </a:r>
          </a:p>
          <a:p>
            <a:r>
              <a:rPr lang="ru-RU" dirty="0"/>
              <a:t>Сбор гуманитарной помощи для бойцов – участников Специальной военной операции. Отвоз гуманитарного груза и посещение воинов-старообрядцев, воюющих на линии Кременная – Сватово (ЛНР).</a:t>
            </a:r>
          </a:p>
          <a:p>
            <a:r>
              <a:rPr lang="ru-RU" dirty="0"/>
              <a:t>Проведение выездных выставок в Новокузнецком художественном музее и в медиа-парке «Россия – моя история».</a:t>
            </a:r>
          </a:p>
        </p:txBody>
      </p:sp>
    </p:spTree>
    <p:extLst>
      <p:ext uri="{BB962C8B-B14F-4D97-AF65-F5344CB8AC3E}">
        <p14:creationId xmlns:p14="http://schemas.microsoft.com/office/powerpoint/2010/main" val="50636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F33DB64A-17A2-4491-BFAE-7A83BE282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8C105-2C16-40ED-9A86-1476238E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Ресурсы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9A102F-4E7C-4A08-8B3B-4B8C60223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проведения всех мероприятий использовались внутренние ресурсы общины, основанные на добровольных пожертвованиях прихожан. </a:t>
            </a:r>
          </a:p>
          <a:p>
            <a:r>
              <a:rPr lang="ru-RU" dirty="0"/>
              <a:t>Для выпуска каталога «Неизвестное старообрядчество» были использованы средства субсидии из местного бюджета.</a:t>
            </a:r>
          </a:p>
          <a:p>
            <a:r>
              <a:rPr lang="ru-RU" dirty="0"/>
              <a:t>Также община располагает собственными помещениями и необходимыми техническими средствами для проведения мероприятий и осуществления уставной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028333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23516E3F-1623-427F-84B3-6A813AADD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F8F8B-F499-4B68-A597-04D2DAE0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Результаты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F4BF1-4CB9-4D18-AEFD-3717C31D8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63"/>
            <a:ext cx="10515600" cy="498906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Социальные результаты</a:t>
            </a:r>
          </a:p>
          <a:p>
            <a:pPr marL="0" indent="0">
              <a:buNone/>
            </a:pPr>
            <a:r>
              <a:rPr lang="ru-RU" dirty="0"/>
              <a:t>Во </a:t>
            </a:r>
            <a:r>
              <a:rPr lang="ru-RU" dirty="0" err="1"/>
              <a:t>внебогослужебных</a:t>
            </a:r>
            <a:r>
              <a:rPr lang="ru-RU" dirty="0"/>
              <a:t> мероприятиях общины приняло участие более пяти тысяч человек – участники праздников, посетители выставок, слушатели «Открытого лектория».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Эффективность</a:t>
            </a:r>
          </a:p>
          <a:p>
            <a:pPr marL="0" indent="0">
              <a:buNone/>
            </a:pPr>
            <a:r>
              <a:rPr lang="ru-RU" dirty="0"/>
              <a:t>Показатели количества участников мероприятий увеличились по сравнению с предыдущим годом. Люди получили новые знания в области русской духовной культуры.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Изменения в организации</a:t>
            </a:r>
          </a:p>
          <a:p>
            <a:pPr marL="0" indent="0">
              <a:buNone/>
            </a:pPr>
            <a:r>
              <a:rPr lang="ru-RU" dirty="0"/>
              <a:t>Повышена эффективность работы организации, т.к. в отчётном периоде был задействован минимум грантовых средств.</a:t>
            </a:r>
          </a:p>
          <a:p>
            <a:pPr marL="0" indent="0">
              <a:buNone/>
            </a:pPr>
            <a:endParaRPr lang="ru-RU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93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1B0E462-82AE-416C-819D-41712875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132E334-6B34-46BC-8B52-A3AEA20B3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Доходы организации</a:t>
            </a:r>
          </a:p>
          <a:p>
            <a:pPr marL="0" indent="0">
              <a:buNone/>
            </a:pPr>
            <a:r>
              <a:rPr lang="ru-RU" dirty="0"/>
              <a:t>Доход общины за 2023 год составил 4684126 рублей – добровольные пожертвования и грантовые средства.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Расходы организации</a:t>
            </a:r>
          </a:p>
          <a:p>
            <a:pPr marL="0" indent="0">
              <a:buNone/>
            </a:pPr>
            <a:r>
              <a:rPr lang="ru-RU" dirty="0"/>
              <a:t>Расходы общины составили 4667347 рублей.</a:t>
            </a:r>
          </a:p>
          <a:p>
            <a:pPr marL="0" indent="0">
              <a:buNone/>
            </a:pPr>
            <a:r>
              <a:rPr lang="ru-RU" dirty="0"/>
              <a:t>Основные статьи расходов: оплата коммунальных услуг, охраны, хозяйственные расходы и текущий ремонт, приобретение свечей, заработная плата сотрудников, кадастровые работы, юридические услуги, командировочные расходы.</a:t>
            </a:r>
          </a:p>
        </p:txBody>
      </p:sp>
    </p:spTree>
    <p:extLst>
      <p:ext uri="{BB962C8B-B14F-4D97-AF65-F5344CB8AC3E}">
        <p14:creationId xmlns:p14="http://schemas.microsoft.com/office/powerpoint/2010/main" val="2410571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612</Words>
  <Application>Microsoft Office PowerPoint</Application>
  <PresentationFormat>Широкоэкранный</PresentationFormat>
  <Paragraphs>74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Constantia</vt:lpstr>
      <vt:lpstr>Тема Office</vt:lpstr>
      <vt:lpstr>Публичный годовой отчёт  МРО «Православная старообрядческая община» во имя Рожества Богородицы  г. Новосибирска за 2023 г.</vt:lpstr>
      <vt:lpstr>Миссия</vt:lpstr>
      <vt:lpstr>Цели и задачи</vt:lpstr>
      <vt:lpstr> Структура управления </vt:lpstr>
      <vt:lpstr>Деятельность за 2023 год</vt:lpstr>
      <vt:lpstr>Деятельность за 2023 год</vt:lpstr>
      <vt:lpstr>Ресурсы</vt:lpstr>
      <vt:lpstr>Результаты</vt:lpstr>
      <vt:lpstr>Презентация PowerPoint</vt:lpstr>
      <vt:lpstr>Наша команда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годовой отчёт  МРО «Православная старообрядческая община» во имя Рожества Богородицы  г. Новосибирска за 2022 г.</dc:title>
  <dc:creator>Alex</dc:creator>
  <cp:lastModifiedBy>Alex</cp:lastModifiedBy>
  <cp:revision>7</cp:revision>
  <dcterms:created xsi:type="dcterms:W3CDTF">2023-03-09T12:55:39Z</dcterms:created>
  <dcterms:modified xsi:type="dcterms:W3CDTF">2024-03-17T07:47:23Z</dcterms:modified>
</cp:coreProperties>
</file>